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2B32-CD49-1E97-D0EA-0929DF9F37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5A5A0EAA-84CE-22F8-3F9A-F5EED9B32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41D6FFEE-8FDB-24AD-AB7B-05FD46E7523E}"/>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6670B56E-69E7-48F1-5819-A4008BE4E77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29830EF-881C-650C-E0E0-4B8C2B25D937}"/>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3759462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7E75-E29B-E0DA-DB6F-FF41FEABE96F}"/>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E252EC2A-C46A-0F97-382B-BE38E239C18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A8AA7C1-F759-B2D2-9C2D-B17F8E80B2D6}"/>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B988C07E-6063-34BD-A828-BB37604F1C1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7885B48-5AC7-D65D-28A9-9C1AD9951372}"/>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29964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37491-9B61-C34F-E8D3-0C66C2BD67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B5FAC16-A8EE-1EC0-DAF0-BA11EC5164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116CB80-1031-5097-C929-EE44DE1627D8}"/>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E3BCD7D1-0D17-DFAB-622F-9E5C9C88695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1F53B5A6-596A-4B57-98E0-EFF9AD7F2A38}"/>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357133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ACAE-B3F5-BEFD-045A-CEA06836CC54}"/>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A19A3D5C-CF71-7AEE-2CDA-5CA05B2A69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46EE8B2-EC78-7692-FD23-2AD425F95738}"/>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B1EA410B-DEE3-5BEF-8985-251E91B5632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E545620-2B0C-1EB6-F7BF-68FD3585ADFC}"/>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123555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2D86-293A-3CFE-60BE-4A352D28FA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E0EF7C70-7381-EA34-A78F-B1F221FC17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F78C532-5CC7-CD15-EC6C-A5C3CF9C9BDA}"/>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9B371881-F78E-B475-AB92-3E78D08B52F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1C3EC0B-3F32-F77B-B3FA-2BD90D0D07E2}"/>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390092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7924-23E6-A855-6246-3E47CA22623F}"/>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00CD7CDC-D1FE-1D04-6E36-BF3C30956C9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8EE22040-6851-A9E2-78AD-F2D844865F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8D2B9798-3B70-8BC2-BFFE-CAF7BBC76738}"/>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6" name="Footer Placeholder 5">
            <a:extLst>
              <a:ext uri="{FF2B5EF4-FFF2-40B4-BE49-F238E27FC236}">
                <a16:creationId xmlns:a16="http://schemas.microsoft.com/office/drawing/2014/main" id="{BDCD2CFE-3497-A74C-6FD6-3310F358C9FE}"/>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A78C6F34-3948-A345-7DFC-8A8E7D08C02F}"/>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333289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1510-8A25-F2C5-1CF7-F1C1713A84E9}"/>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5852B67-7EBE-FFA8-0F7B-22A993B081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CA21E1-3235-B43E-5913-C2723E1BAF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8CFD73BD-6027-302A-B83D-CC35390ACE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71578A-816A-DB4B-098C-7209A4483DF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6552B6B3-83E6-04A5-A489-2D2045584DFE}"/>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8" name="Footer Placeholder 7">
            <a:extLst>
              <a:ext uri="{FF2B5EF4-FFF2-40B4-BE49-F238E27FC236}">
                <a16:creationId xmlns:a16="http://schemas.microsoft.com/office/drawing/2014/main" id="{57929096-C73D-678E-159F-8A975A0B6431}"/>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D1D85F35-F072-C95A-14E3-5A2B38017ABC}"/>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208343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4405-E501-7FDD-0875-1D94D1294815}"/>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714C0DA1-69E3-B6B5-3C07-16FA2E930270}"/>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4" name="Footer Placeholder 3">
            <a:extLst>
              <a:ext uri="{FF2B5EF4-FFF2-40B4-BE49-F238E27FC236}">
                <a16:creationId xmlns:a16="http://schemas.microsoft.com/office/drawing/2014/main" id="{75008655-3946-A7B7-DA23-16123CD7F802}"/>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BE14CFA3-2907-5F4B-AA83-2799DD3CD8E9}"/>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426471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A0B58F-0683-D3B7-80B2-0F62C2372D79}"/>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3" name="Footer Placeholder 2">
            <a:extLst>
              <a:ext uri="{FF2B5EF4-FFF2-40B4-BE49-F238E27FC236}">
                <a16:creationId xmlns:a16="http://schemas.microsoft.com/office/drawing/2014/main" id="{B3D66678-AEF6-4096-0F66-ED02C0B51E86}"/>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F9492ECC-42AA-1CCF-9763-9DA17A95DACE}"/>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258066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03D7-0048-F7C5-D2C4-0A1F65312D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E62BF3A7-53D4-A7EB-2634-933383D25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020EE238-CD10-C305-AAAA-8181A839C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3C35C7-BE1A-AA5F-9740-CEADF8B2DEFF}"/>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6" name="Footer Placeholder 5">
            <a:extLst>
              <a:ext uri="{FF2B5EF4-FFF2-40B4-BE49-F238E27FC236}">
                <a16:creationId xmlns:a16="http://schemas.microsoft.com/office/drawing/2014/main" id="{28DED7AA-0967-42FF-DCE4-6D9BE98FB62E}"/>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B5DD3DA-E182-DBC7-48AB-7D6BE1D4A8C3}"/>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3930539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A861-F9F7-0AC6-8EED-07E5C9ECA4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E438A9C3-7CB3-1A85-F97C-6EAEF1E8D4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178FC655-5E7C-C29D-F658-268CDF5F1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C36237-F2D3-A2E3-553C-C9D4082D52BD}"/>
              </a:ext>
            </a:extLst>
          </p:cNvPr>
          <p:cNvSpPr>
            <a:spLocks noGrp="1"/>
          </p:cNvSpPr>
          <p:nvPr>
            <p:ph type="dt" sz="half" idx="10"/>
          </p:nvPr>
        </p:nvSpPr>
        <p:spPr/>
        <p:txBody>
          <a:bodyPr/>
          <a:lstStyle/>
          <a:p>
            <a:fld id="{9769F483-1D22-5141-A068-0681FA393443}" type="datetimeFigureOut">
              <a:rPr lang="en-IT" smtClean="0"/>
              <a:t>22/01/24</a:t>
            </a:fld>
            <a:endParaRPr lang="en-IT"/>
          </a:p>
        </p:txBody>
      </p:sp>
      <p:sp>
        <p:nvSpPr>
          <p:cNvPr id="6" name="Footer Placeholder 5">
            <a:extLst>
              <a:ext uri="{FF2B5EF4-FFF2-40B4-BE49-F238E27FC236}">
                <a16:creationId xmlns:a16="http://schemas.microsoft.com/office/drawing/2014/main" id="{76A25D3C-873A-E791-2369-C1E0BC3A3CA1}"/>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DDE3E32-B111-5376-0346-6757CBBAADF9}"/>
              </a:ext>
            </a:extLst>
          </p:cNvPr>
          <p:cNvSpPr>
            <a:spLocks noGrp="1"/>
          </p:cNvSpPr>
          <p:nvPr>
            <p:ph type="sldNum" sz="quarter" idx="12"/>
          </p:nvPr>
        </p:nvSpPr>
        <p:spPr/>
        <p:txBody>
          <a:bodyPr/>
          <a:lstStyle/>
          <a:p>
            <a:fld id="{97883404-2E0B-7D48-82E1-E6071E7FFEB0}" type="slidenum">
              <a:rPr lang="en-IT" smtClean="0"/>
              <a:t>‹#›</a:t>
            </a:fld>
            <a:endParaRPr lang="en-IT"/>
          </a:p>
        </p:txBody>
      </p:sp>
    </p:spTree>
    <p:extLst>
      <p:ext uri="{BB962C8B-B14F-4D97-AF65-F5344CB8AC3E}">
        <p14:creationId xmlns:p14="http://schemas.microsoft.com/office/powerpoint/2010/main" val="243536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E8FE03-E9F0-D4DA-F3FC-9E511D9E7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BEE76384-F5FC-2B90-DC16-E8135ED20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F19FCCE-6773-8FB2-2E84-028761182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9F483-1D22-5141-A068-0681FA393443}" type="datetimeFigureOut">
              <a:rPr lang="en-IT" smtClean="0"/>
              <a:t>22/01/24</a:t>
            </a:fld>
            <a:endParaRPr lang="en-IT"/>
          </a:p>
        </p:txBody>
      </p:sp>
      <p:sp>
        <p:nvSpPr>
          <p:cNvPr id="5" name="Footer Placeholder 4">
            <a:extLst>
              <a:ext uri="{FF2B5EF4-FFF2-40B4-BE49-F238E27FC236}">
                <a16:creationId xmlns:a16="http://schemas.microsoft.com/office/drawing/2014/main" id="{B800026A-B273-D6CF-2108-B2685FA77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F3262106-913A-CF58-1CE6-8B3F17D9C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83404-2E0B-7D48-82E1-E6071E7FFEB0}" type="slidenum">
              <a:rPr lang="en-IT" smtClean="0"/>
              <a:t>‹#›</a:t>
            </a:fld>
            <a:endParaRPr lang="en-IT"/>
          </a:p>
        </p:txBody>
      </p:sp>
    </p:spTree>
    <p:extLst>
      <p:ext uri="{BB962C8B-B14F-4D97-AF65-F5344CB8AC3E}">
        <p14:creationId xmlns:p14="http://schemas.microsoft.com/office/powerpoint/2010/main" val="107092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0" name="Rectangle 1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6" name="Picture 5" descr="A group of people posing for a photo&#10;&#10;Description automatically generated">
            <a:extLst>
              <a:ext uri="{FF2B5EF4-FFF2-40B4-BE49-F238E27FC236}">
                <a16:creationId xmlns:a16="http://schemas.microsoft.com/office/drawing/2014/main" id="{83745A65-30FD-EEFD-A863-91672701FA32}"/>
              </a:ext>
            </a:extLst>
          </p:cNvPr>
          <p:cNvPicPr>
            <a:picLocks noChangeAspect="1"/>
          </p:cNvPicPr>
          <p:nvPr/>
        </p:nvPicPr>
        <p:blipFill rotWithShape="1">
          <a:blip r:embed="rId2">
            <a:alphaModFix amt="59000"/>
          </a:blip>
          <a:srcRect t="26234" b="5084"/>
          <a:stretch/>
        </p:blipFill>
        <p:spPr>
          <a:xfrm>
            <a:off x="20" y="-7624"/>
            <a:ext cx="12191981" cy="6887365"/>
          </a:xfrm>
          <a:prstGeom prst="rect">
            <a:avLst/>
          </a:prstGeom>
        </p:spPr>
      </p:pic>
      <p:sp>
        <p:nvSpPr>
          <p:cNvPr id="29" name="Rectangle 28">
            <a:extLst>
              <a:ext uri="{FF2B5EF4-FFF2-40B4-BE49-F238E27FC236}">
                <a16:creationId xmlns:a16="http://schemas.microsoft.com/office/drawing/2014/main" id="{31754012-7F5E-0E95-F107-34D2276CC45C}"/>
              </a:ext>
            </a:extLst>
          </p:cNvPr>
          <p:cNvSpPr/>
          <p:nvPr/>
        </p:nvSpPr>
        <p:spPr>
          <a:xfrm>
            <a:off x="166275" y="2967335"/>
            <a:ext cx="11859465" cy="1754326"/>
          </a:xfrm>
          <a:prstGeom prst="rect">
            <a:avLst/>
          </a:prstGeom>
          <a:solidFill>
            <a:schemeClr val="bg1">
              <a:alpha val="75235"/>
            </a:schemeClr>
          </a:solidFill>
        </p:spPr>
        <p:txBody>
          <a:bodyPr wrap="none" lIns="91440" tIns="45720" rIns="91440" bIns="45720">
            <a:spAutoFit/>
          </a:bodyPr>
          <a:lstStyle/>
          <a:p>
            <a:pPr algn="ctr"/>
            <a:r>
              <a:rPr lang="en-GB" sz="5400" b="0" cap="none" spc="0" dirty="0">
                <a:ln w="0"/>
                <a:solidFill>
                  <a:srgbClr val="28488E"/>
                </a:solidFill>
                <a:effectLst>
                  <a:outerShdw blurRad="38100" dist="19050" dir="2700000" algn="tl" rotWithShape="0">
                    <a:schemeClr val="dk1">
                      <a:alpha val="40000"/>
                    </a:schemeClr>
                  </a:outerShdw>
                </a:effectLst>
              </a:rPr>
              <a:t>Rotary European Stars</a:t>
            </a:r>
            <a:br>
              <a:rPr lang="en-GB" sz="5400" b="0" cap="none" spc="0" dirty="0">
                <a:ln w="0"/>
                <a:solidFill>
                  <a:srgbClr val="28488E"/>
                </a:solidFill>
                <a:effectLst>
                  <a:outerShdw blurRad="38100" dist="19050" dir="2700000" algn="tl" rotWithShape="0">
                    <a:schemeClr val="dk1">
                      <a:alpha val="40000"/>
                    </a:schemeClr>
                  </a:outerShdw>
                </a:effectLst>
              </a:rPr>
            </a:br>
            <a:r>
              <a:rPr lang="en-GB" sz="5400" b="0" cap="none" spc="0" dirty="0">
                <a:ln w="0"/>
                <a:solidFill>
                  <a:srgbClr val="28488E"/>
                </a:solidFill>
                <a:effectLst>
                  <a:outerShdw blurRad="38100" dist="19050" dir="2700000" algn="tl" rotWithShape="0">
                    <a:schemeClr val="dk1">
                      <a:alpha val="40000"/>
                    </a:schemeClr>
                  </a:outerShdw>
                </a:effectLst>
              </a:rPr>
              <a:t>Prima </a:t>
            </a:r>
            <a:r>
              <a:rPr lang="en-GB" sz="5400" b="0" cap="none" spc="0" dirty="0" err="1">
                <a:ln w="0"/>
                <a:solidFill>
                  <a:srgbClr val="28488E"/>
                </a:solidFill>
                <a:effectLst>
                  <a:outerShdw blurRad="38100" dist="19050" dir="2700000" algn="tl" rotWithShape="0">
                    <a:schemeClr val="dk1">
                      <a:alpha val="40000"/>
                    </a:schemeClr>
                  </a:outerShdw>
                </a:effectLst>
              </a:rPr>
              <a:t>edizione</a:t>
            </a:r>
            <a:r>
              <a:rPr lang="en-GB" sz="5400" b="0" cap="none" spc="0" dirty="0">
                <a:ln w="0"/>
                <a:solidFill>
                  <a:srgbClr val="28488E"/>
                </a:solidFill>
                <a:effectLst>
                  <a:outerShdw blurRad="38100" dist="19050" dir="2700000" algn="tl" rotWithShape="0">
                    <a:schemeClr val="dk1">
                      <a:alpha val="40000"/>
                    </a:schemeClr>
                  </a:outerShdw>
                </a:effectLst>
              </a:rPr>
              <a:t> – Bergamo – Maggio 2023</a:t>
            </a:r>
          </a:p>
        </p:txBody>
      </p:sp>
      <p:pic>
        <p:nvPicPr>
          <p:cNvPr id="34" name="Picture 33" descr="A logo for rotary company&#10;&#10;Description automatically generated">
            <a:extLst>
              <a:ext uri="{FF2B5EF4-FFF2-40B4-BE49-F238E27FC236}">
                <a16:creationId xmlns:a16="http://schemas.microsoft.com/office/drawing/2014/main" id="{D4D2FFFA-97BA-4619-93AA-2CAEB02A1C40}"/>
              </a:ext>
            </a:extLst>
          </p:cNvPr>
          <p:cNvPicPr>
            <a:picLocks noChangeAspect="1"/>
          </p:cNvPicPr>
          <p:nvPr/>
        </p:nvPicPr>
        <p:blipFill rotWithShape="1">
          <a:blip r:embed="rId3">
            <a:clrChange>
              <a:clrFrom>
                <a:srgbClr val="FFFFFF"/>
              </a:clrFrom>
              <a:clrTo>
                <a:srgbClr val="FFFFFF">
                  <a:alpha val="0"/>
                </a:srgbClr>
              </a:clrTo>
            </a:clrChange>
          </a:blip>
          <a:srcRect t="22590" b="24172"/>
          <a:stretch/>
        </p:blipFill>
        <p:spPr>
          <a:xfrm>
            <a:off x="4331119" y="5631542"/>
            <a:ext cx="7772400" cy="1103087"/>
          </a:xfrm>
          <a:prstGeom prst="rect">
            <a:avLst/>
          </a:prstGeom>
          <a:solidFill>
            <a:schemeClr val="bg2"/>
          </a:solidFill>
        </p:spPr>
      </p:pic>
    </p:spTree>
    <p:extLst>
      <p:ext uri="{BB962C8B-B14F-4D97-AF65-F5344CB8AC3E}">
        <p14:creationId xmlns:p14="http://schemas.microsoft.com/office/powerpoint/2010/main" val="2734130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477D88-73A9-BFDC-513B-5B32B863EB70}"/>
              </a:ext>
            </a:extLst>
          </p:cNvPr>
          <p:cNvSpPr/>
          <p:nvPr/>
        </p:nvSpPr>
        <p:spPr>
          <a:xfrm>
            <a:off x="1" y="0"/>
            <a:ext cx="12192000" cy="1754326"/>
          </a:xfrm>
          <a:prstGeom prst="rect">
            <a:avLst/>
          </a:prstGeom>
          <a:noFill/>
        </p:spPr>
        <p:txBody>
          <a:bodyPr wrap="square" lIns="91440" tIns="45720" rIns="91440" bIns="45720">
            <a:spAutoFit/>
          </a:bodyPr>
          <a:lstStyle/>
          <a:p>
            <a:pPr algn="ctr"/>
            <a:r>
              <a:rPr lang="it-IT" sz="5400" b="0" cap="none" spc="0">
                <a:ln w="0"/>
                <a:solidFill>
                  <a:srgbClr val="28488E"/>
                </a:solidFill>
                <a:effectLst>
                  <a:outerShdw blurRad="38100" dist="19050" dir="2700000" algn="tl" rotWithShape="0">
                    <a:schemeClr val="dk1">
                      <a:alpha val="40000"/>
                    </a:schemeClr>
                  </a:outerShdw>
                </a:effectLst>
              </a:rPr>
              <a:t>Rotary European Stars</a:t>
            </a:r>
            <a:br>
              <a:rPr lang="it-IT" sz="5400" b="0" cap="none" spc="0">
                <a:ln w="0"/>
                <a:solidFill>
                  <a:srgbClr val="28488E"/>
                </a:solidFill>
                <a:effectLst>
                  <a:outerShdw blurRad="38100" dist="19050" dir="2700000" algn="tl" rotWithShape="0">
                    <a:schemeClr val="dk1">
                      <a:alpha val="40000"/>
                    </a:schemeClr>
                  </a:outerShdw>
                </a:effectLst>
              </a:rPr>
            </a:br>
            <a:r>
              <a:rPr lang="it-IT" sz="5400" b="0" cap="none" spc="0">
                <a:ln w="0"/>
                <a:solidFill>
                  <a:srgbClr val="28488E"/>
                </a:solidFill>
                <a:effectLst>
                  <a:outerShdw blurRad="38100" dist="19050" dir="2700000" algn="tl" rotWithShape="0">
                    <a:schemeClr val="dk1">
                      <a:alpha val="40000"/>
                    </a:schemeClr>
                  </a:outerShdw>
                </a:effectLst>
              </a:rPr>
              <a:t>Prima edizione – Bergamo – Maggio 2023</a:t>
            </a:r>
          </a:p>
        </p:txBody>
      </p:sp>
      <p:pic>
        <p:nvPicPr>
          <p:cNvPr id="15" name="Picture 14" descr="A group of people sitting in chairs&#10;&#10;Description automatically generated">
            <a:extLst>
              <a:ext uri="{FF2B5EF4-FFF2-40B4-BE49-F238E27FC236}">
                <a16:creationId xmlns:a16="http://schemas.microsoft.com/office/drawing/2014/main" id="{1492B570-E484-90E7-03E7-9884297A7CF8}"/>
              </a:ext>
            </a:extLst>
          </p:cNvPr>
          <p:cNvPicPr>
            <a:picLocks noChangeAspect="1"/>
          </p:cNvPicPr>
          <p:nvPr/>
        </p:nvPicPr>
        <p:blipFill>
          <a:blip r:embed="rId2"/>
          <a:stretch>
            <a:fillRect/>
          </a:stretch>
        </p:blipFill>
        <p:spPr>
          <a:xfrm>
            <a:off x="478972" y="1754326"/>
            <a:ext cx="6466232" cy="4849674"/>
          </a:xfrm>
          <a:prstGeom prst="rect">
            <a:avLst/>
          </a:prstGeom>
        </p:spPr>
      </p:pic>
      <p:sp>
        <p:nvSpPr>
          <p:cNvPr id="16" name="Rounded Rectangle 15">
            <a:extLst>
              <a:ext uri="{FF2B5EF4-FFF2-40B4-BE49-F238E27FC236}">
                <a16:creationId xmlns:a16="http://schemas.microsoft.com/office/drawing/2014/main" id="{9CCB41AB-84BD-28C4-E1E9-48C64CBF52A3}"/>
              </a:ext>
            </a:extLst>
          </p:cNvPr>
          <p:cNvSpPr/>
          <p:nvPr/>
        </p:nvSpPr>
        <p:spPr>
          <a:xfrm>
            <a:off x="7091641" y="1754326"/>
            <a:ext cx="489715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Rectangle 17">
            <a:extLst>
              <a:ext uri="{FF2B5EF4-FFF2-40B4-BE49-F238E27FC236}">
                <a16:creationId xmlns:a16="http://schemas.microsoft.com/office/drawing/2014/main" id="{B87A9DD4-A5CC-A48C-751A-80DFF3B3C538}"/>
              </a:ext>
            </a:extLst>
          </p:cNvPr>
          <p:cNvSpPr/>
          <p:nvPr/>
        </p:nvSpPr>
        <p:spPr>
          <a:xfrm>
            <a:off x="8663217" y="1754326"/>
            <a:ext cx="1754006" cy="646331"/>
          </a:xfrm>
          <a:prstGeom prst="rect">
            <a:avLst/>
          </a:prstGeom>
          <a:noFill/>
        </p:spPr>
        <p:txBody>
          <a:bodyPr wrap="none" lIns="91440" tIns="45720" rIns="91440" bIns="45720">
            <a:spAutoFit/>
          </a:bodyPr>
          <a:lstStyle/>
          <a:p>
            <a:pPr algn="ctr"/>
            <a:r>
              <a:rPr lang="en-GB" sz="3600" b="0" cap="none" spc="0" dirty="0">
                <a:ln w="0"/>
                <a:solidFill>
                  <a:srgbClr val="28488E"/>
                </a:solidFill>
                <a:effectLst>
                  <a:outerShdw blurRad="38100" dist="25400" dir="5400000" algn="ctr" rotWithShape="0">
                    <a:srgbClr val="6E747A">
                      <a:alpha val="43000"/>
                    </a:srgbClr>
                  </a:outerShdw>
                </a:effectLst>
              </a:rPr>
              <a:t>I numeri</a:t>
            </a:r>
          </a:p>
        </p:txBody>
      </p:sp>
      <p:sp>
        <p:nvSpPr>
          <p:cNvPr id="19" name="TextBox 18">
            <a:extLst>
              <a:ext uri="{FF2B5EF4-FFF2-40B4-BE49-F238E27FC236}">
                <a16:creationId xmlns:a16="http://schemas.microsoft.com/office/drawing/2014/main" id="{DD195F88-EC91-ED53-39EF-6120D016422B}"/>
              </a:ext>
            </a:extLst>
          </p:cNvPr>
          <p:cNvSpPr txBox="1"/>
          <p:nvPr/>
        </p:nvSpPr>
        <p:spPr>
          <a:xfrm>
            <a:off x="7091641" y="2400657"/>
            <a:ext cx="4897159" cy="42043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T" dirty="0">
                <a:solidFill>
                  <a:srgbClr val="28488E"/>
                </a:solidFill>
              </a:rPr>
              <a:t>30 ragazzi da 3 paesi (Francia, Germania e Italia)</a:t>
            </a:r>
          </a:p>
          <a:p>
            <a:pPr marL="285750" indent="-285750">
              <a:lnSpc>
                <a:spcPct val="150000"/>
              </a:lnSpc>
              <a:buFont typeface="Arial" panose="020B0604020202020204" pitchFamily="34" charset="0"/>
              <a:buChar char="•"/>
            </a:pPr>
            <a:r>
              <a:rPr lang="en-IT" dirty="0">
                <a:solidFill>
                  <a:srgbClr val="28488E"/>
                </a:solidFill>
              </a:rPr>
              <a:t>3 leader, uno per paese</a:t>
            </a:r>
          </a:p>
          <a:p>
            <a:pPr marL="285750" indent="-285750">
              <a:lnSpc>
                <a:spcPct val="150000"/>
              </a:lnSpc>
              <a:buFont typeface="Arial" panose="020B0604020202020204" pitchFamily="34" charset="0"/>
              <a:buChar char="•"/>
            </a:pPr>
            <a:r>
              <a:rPr lang="en-IT" dirty="0">
                <a:solidFill>
                  <a:srgbClr val="28488E"/>
                </a:solidFill>
              </a:rPr>
              <a:t>6 oratori dai 3 paesi</a:t>
            </a:r>
          </a:p>
          <a:p>
            <a:pPr marL="285750" indent="-285750">
              <a:lnSpc>
                <a:spcPct val="150000"/>
              </a:lnSpc>
              <a:buFont typeface="Arial" panose="020B0604020202020204" pitchFamily="34" charset="0"/>
              <a:buChar char="•"/>
            </a:pPr>
            <a:r>
              <a:rPr lang="en-IT" dirty="0">
                <a:solidFill>
                  <a:srgbClr val="28488E"/>
                </a:solidFill>
              </a:rPr>
              <a:t>16 ore di workshop</a:t>
            </a:r>
          </a:p>
          <a:p>
            <a:pPr marL="285750" indent="-285750">
              <a:lnSpc>
                <a:spcPct val="150000"/>
              </a:lnSpc>
              <a:buFont typeface="Arial" panose="020B0604020202020204" pitchFamily="34" charset="0"/>
              <a:buChar char="•"/>
            </a:pPr>
            <a:r>
              <a:rPr lang="en-IT" dirty="0">
                <a:solidFill>
                  <a:srgbClr val="28488E"/>
                </a:solidFill>
              </a:rPr>
              <a:t>2 location (Seminario Vescovile Giovanni XXIII e Fondazione Lemine)</a:t>
            </a:r>
          </a:p>
          <a:p>
            <a:pPr marL="285750" indent="-285750">
              <a:lnSpc>
                <a:spcPct val="150000"/>
              </a:lnSpc>
              <a:buFont typeface="Arial" panose="020B0604020202020204" pitchFamily="34" charset="0"/>
              <a:buChar char="•"/>
            </a:pPr>
            <a:r>
              <a:rPr lang="en-IT" dirty="0">
                <a:solidFill>
                  <a:srgbClr val="28488E"/>
                </a:solidFill>
              </a:rPr>
              <a:t>16 Rotary Club del Distretto 2042 come sponsor</a:t>
            </a:r>
          </a:p>
          <a:p>
            <a:pPr marL="285750" indent="-285750">
              <a:lnSpc>
                <a:spcPct val="150000"/>
              </a:lnSpc>
              <a:buFont typeface="Arial" panose="020B0604020202020204" pitchFamily="34" charset="0"/>
              <a:buChar char="•"/>
            </a:pPr>
            <a:r>
              <a:rPr lang="en-IT" dirty="0">
                <a:solidFill>
                  <a:srgbClr val="28488E"/>
                </a:solidFill>
              </a:rPr>
              <a:t>10 volontari</a:t>
            </a:r>
          </a:p>
        </p:txBody>
      </p:sp>
    </p:spTree>
    <p:extLst>
      <p:ext uri="{BB962C8B-B14F-4D97-AF65-F5344CB8AC3E}">
        <p14:creationId xmlns:p14="http://schemas.microsoft.com/office/powerpoint/2010/main" val="145856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9C7D3C-4982-0EB6-9434-0E9CCFB16BE3}"/>
              </a:ext>
            </a:extLst>
          </p:cNvPr>
          <p:cNvSpPr/>
          <p:nvPr/>
        </p:nvSpPr>
        <p:spPr>
          <a:xfrm>
            <a:off x="1" y="0"/>
            <a:ext cx="12192000" cy="1754326"/>
          </a:xfrm>
          <a:prstGeom prst="rect">
            <a:avLst/>
          </a:prstGeom>
          <a:noFill/>
        </p:spPr>
        <p:txBody>
          <a:bodyPr wrap="square" lIns="91440" tIns="45720" rIns="91440" bIns="45720">
            <a:spAutoFit/>
          </a:bodyPr>
          <a:lstStyle/>
          <a:p>
            <a:pPr algn="ctr"/>
            <a:r>
              <a:rPr lang="it-IT" sz="5400" b="0" cap="none" spc="0">
                <a:ln w="0"/>
                <a:solidFill>
                  <a:srgbClr val="28488E"/>
                </a:solidFill>
                <a:effectLst>
                  <a:outerShdw blurRad="38100" dist="19050" dir="2700000" algn="tl" rotWithShape="0">
                    <a:schemeClr val="dk1">
                      <a:alpha val="40000"/>
                    </a:schemeClr>
                  </a:outerShdw>
                </a:effectLst>
              </a:rPr>
              <a:t>Rotary European Stars</a:t>
            </a:r>
            <a:br>
              <a:rPr lang="it-IT" sz="5400" b="0" cap="none" spc="0">
                <a:ln w="0"/>
                <a:solidFill>
                  <a:srgbClr val="28488E"/>
                </a:solidFill>
                <a:effectLst>
                  <a:outerShdw blurRad="38100" dist="19050" dir="2700000" algn="tl" rotWithShape="0">
                    <a:schemeClr val="dk1">
                      <a:alpha val="40000"/>
                    </a:schemeClr>
                  </a:outerShdw>
                </a:effectLst>
              </a:rPr>
            </a:br>
            <a:r>
              <a:rPr lang="it-IT" sz="5400" b="0" cap="none" spc="0">
                <a:ln w="0"/>
                <a:solidFill>
                  <a:srgbClr val="28488E"/>
                </a:solidFill>
                <a:effectLst>
                  <a:outerShdw blurRad="38100" dist="19050" dir="2700000" algn="tl" rotWithShape="0">
                    <a:schemeClr val="dk1">
                      <a:alpha val="40000"/>
                    </a:schemeClr>
                  </a:outerShdw>
                </a:effectLst>
              </a:rPr>
              <a:t>Prima edizione – Bergamo – Maggio 2023</a:t>
            </a:r>
          </a:p>
        </p:txBody>
      </p:sp>
      <p:sp>
        <p:nvSpPr>
          <p:cNvPr id="5" name="Rounded Rectangle 4">
            <a:extLst>
              <a:ext uri="{FF2B5EF4-FFF2-40B4-BE49-F238E27FC236}">
                <a16:creationId xmlns:a16="http://schemas.microsoft.com/office/drawing/2014/main" id="{422C639B-A256-4D8D-F4CB-208B6AC1D9BC}"/>
              </a:ext>
            </a:extLst>
          </p:cNvPr>
          <p:cNvSpPr/>
          <p:nvPr/>
        </p:nvSpPr>
        <p:spPr>
          <a:xfrm>
            <a:off x="145143" y="1754326"/>
            <a:ext cx="11843657"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Rectangle 5">
            <a:extLst>
              <a:ext uri="{FF2B5EF4-FFF2-40B4-BE49-F238E27FC236}">
                <a16:creationId xmlns:a16="http://schemas.microsoft.com/office/drawing/2014/main" id="{B9E2AEBB-D4EF-042A-EBE8-51E1280AF941}"/>
              </a:ext>
            </a:extLst>
          </p:cNvPr>
          <p:cNvSpPr/>
          <p:nvPr/>
        </p:nvSpPr>
        <p:spPr>
          <a:xfrm>
            <a:off x="0" y="1754326"/>
            <a:ext cx="12191999" cy="646331"/>
          </a:xfrm>
          <a:prstGeom prst="rect">
            <a:avLst/>
          </a:prstGeom>
          <a:noFill/>
        </p:spPr>
        <p:txBody>
          <a:bodyPr wrap="square" lIns="91440" tIns="45720" rIns="91440" bIns="45720">
            <a:spAutoFit/>
          </a:bodyPr>
          <a:lstStyle/>
          <a:p>
            <a:pPr algn="ctr"/>
            <a:r>
              <a:rPr lang="it-IT" sz="3600" b="0" cap="none" spc="0">
                <a:ln w="0"/>
                <a:solidFill>
                  <a:srgbClr val="28488E"/>
                </a:solidFill>
                <a:effectLst>
                  <a:outerShdw blurRad="38100" dist="25400" dir="5400000" algn="ctr" rotWithShape="0">
                    <a:srgbClr val="6E747A">
                      <a:alpha val="43000"/>
                    </a:srgbClr>
                  </a:outerShdw>
                </a:effectLst>
              </a:rPr>
              <a:t>Gli oratori</a:t>
            </a:r>
          </a:p>
        </p:txBody>
      </p:sp>
      <p:pic>
        <p:nvPicPr>
          <p:cNvPr id="1026" name="Picture 2" descr="ROME, ITALY - SEPTEMBER 26: Giulio Terzi di Sant'Agata attends a press conference on the results of the Italian political elections at the party electoral headquarters, on September 26, 2022 in Rome, Italy. Meloni is on course to become Italy's first female prime minister after her party garnered around 26% of the vote in yesterday's snap elections. Its right-wing alliance is expected to dominate both houses of parliament. (Photo by Antonio Masiello/Getty Images)">
            <a:extLst>
              <a:ext uri="{FF2B5EF4-FFF2-40B4-BE49-F238E27FC236}">
                <a16:creationId xmlns:a16="http://schemas.microsoft.com/office/drawing/2014/main" id="{FE714A0A-4BD6-729E-570E-6EA7E88FA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3" y="2237145"/>
            <a:ext cx="1277257" cy="1277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er Haas verkündet seinen Rückzug: Der Ludwigsburger Landrat hört auf">
            <a:extLst>
              <a:ext uri="{FF2B5EF4-FFF2-40B4-BE49-F238E27FC236}">
                <a16:creationId xmlns:a16="http://schemas.microsoft.com/office/drawing/2014/main" id="{FBA79A3B-1E1F-107F-3150-BBDC8B58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45" r="20294"/>
          <a:stretch/>
        </p:blipFill>
        <p:spPr bwMode="auto">
          <a:xfrm>
            <a:off x="145143" y="3714025"/>
            <a:ext cx="1277257" cy="1452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an-Luc Perrin – Représentant – Rotary International | LinkedIn">
            <a:extLst>
              <a:ext uri="{FF2B5EF4-FFF2-40B4-BE49-F238E27FC236}">
                <a16:creationId xmlns:a16="http://schemas.microsoft.com/office/drawing/2014/main" id="{1D0AF686-B989-5D62-5245-3F60D575D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3" y="5366527"/>
            <a:ext cx="1277257" cy="12772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ol Bausor - English - Carol Bausor">
            <a:extLst>
              <a:ext uri="{FF2B5EF4-FFF2-40B4-BE49-F238E27FC236}">
                <a16:creationId xmlns:a16="http://schemas.microsoft.com/office/drawing/2014/main" id="{EFE25D52-0BBC-0D38-BC7C-E79F42C2C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1543" y="2237144"/>
            <a:ext cx="1277257" cy="12772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to del profilo di Dr. Ing. Elena Pancera, PMP®">
            <a:extLst>
              <a:ext uri="{FF2B5EF4-FFF2-40B4-BE49-F238E27FC236}">
                <a16:creationId xmlns:a16="http://schemas.microsoft.com/office/drawing/2014/main" id="{D63F359C-F91C-55D4-E2E4-C606594A6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1542" y="3801835"/>
            <a:ext cx="1277258" cy="1277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hail Perackis | LinkedIn">
            <a:extLst>
              <a:ext uri="{FF2B5EF4-FFF2-40B4-BE49-F238E27FC236}">
                <a16:creationId xmlns:a16="http://schemas.microsoft.com/office/drawing/2014/main" id="{51FC121B-DCD4-39E4-AE0B-87EA079E2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1542" y="5366527"/>
            <a:ext cx="1277258" cy="12772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0EEFBE-AA16-36EF-D8A8-0DDEFB281097}"/>
              </a:ext>
            </a:extLst>
          </p:cNvPr>
          <p:cNvSpPr txBox="1"/>
          <p:nvPr/>
        </p:nvSpPr>
        <p:spPr>
          <a:xfrm>
            <a:off x="1669143" y="2688009"/>
            <a:ext cx="2586862" cy="369332"/>
          </a:xfrm>
          <a:prstGeom prst="rect">
            <a:avLst/>
          </a:prstGeom>
          <a:noFill/>
        </p:spPr>
        <p:txBody>
          <a:bodyPr wrap="none" rtlCol="0">
            <a:spAutoFit/>
          </a:bodyPr>
          <a:lstStyle/>
          <a:p>
            <a:r>
              <a:rPr lang="en-IT" dirty="0">
                <a:solidFill>
                  <a:srgbClr val="28488E"/>
                </a:solidFill>
              </a:rPr>
              <a:t>Giuglio Terzi di Sant’Agata</a:t>
            </a:r>
          </a:p>
        </p:txBody>
      </p:sp>
      <p:sp>
        <p:nvSpPr>
          <p:cNvPr id="8" name="TextBox 7">
            <a:extLst>
              <a:ext uri="{FF2B5EF4-FFF2-40B4-BE49-F238E27FC236}">
                <a16:creationId xmlns:a16="http://schemas.microsoft.com/office/drawing/2014/main" id="{43E35709-1206-5355-205C-3C84DF287901}"/>
              </a:ext>
            </a:extLst>
          </p:cNvPr>
          <p:cNvSpPr txBox="1"/>
          <p:nvPr/>
        </p:nvSpPr>
        <p:spPr>
          <a:xfrm>
            <a:off x="1669143" y="4071132"/>
            <a:ext cx="1351652" cy="369332"/>
          </a:xfrm>
          <a:prstGeom prst="rect">
            <a:avLst/>
          </a:prstGeom>
          <a:noFill/>
        </p:spPr>
        <p:txBody>
          <a:bodyPr wrap="none" rtlCol="0">
            <a:spAutoFit/>
          </a:bodyPr>
          <a:lstStyle/>
          <a:p>
            <a:r>
              <a:rPr lang="en-IT" dirty="0">
                <a:solidFill>
                  <a:srgbClr val="28488E"/>
                </a:solidFill>
              </a:rPr>
              <a:t>Rainier Haas</a:t>
            </a:r>
          </a:p>
        </p:txBody>
      </p:sp>
      <p:sp>
        <p:nvSpPr>
          <p:cNvPr id="9" name="TextBox 8">
            <a:extLst>
              <a:ext uri="{FF2B5EF4-FFF2-40B4-BE49-F238E27FC236}">
                <a16:creationId xmlns:a16="http://schemas.microsoft.com/office/drawing/2014/main" id="{D8D5B5F2-FA43-7ACE-74F1-2524883CE1B5}"/>
              </a:ext>
            </a:extLst>
          </p:cNvPr>
          <p:cNvSpPr txBox="1"/>
          <p:nvPr/>
        </p:nvSpPr>
        <p:spPr>
          <a:xfrm>
            <a:off x="1669143" y="5820489"/>
            <a:ext cx="1593898" cy="369332"/>
          </a:xfrm>
          <a:prstGeom prst="rect">
            <a:avLst/>
          </a:prstGeom>
          <a:noFill/>
        </p:spPr>
        <p:txBody>
          <a:bodyPr wrap="none" rtlCol="0">
            <a:spAutoFit/>
          </a:bodyPr>
          <a:lstStyle/>
          <a:p>
            <a:r>
              <a:rPr lang="en-IT" dirty="0">
                <a:solidFill>
                  <a:srgbClr val="28488E"/>
                </a:solidFill>
              </a:rPr>
              <a:t>Jean Luc Perrin</a:t>
            </a:r>
          </a:p>
        </p:txBody>
      </p:sp>
      <p:sp>
        <p:nvSpPr>
          <p:cNvPr id="10" name="TextBox 9">
            <a:extLst>
              <a:ext uri="{FF2B5EF4-FFF2-40B4-BE49-F238E27FC236}">
                <a16:creationId xmlns:a16="http://schemas.microsoft.com/office/drawing/2014/main" id="{03DD9A01-6AFC-ED69-84A4-19DB4DFFDEE6}"/>
              </a:ext>
            </a:extLst>
          </p:cNvPr>
          <p:cNvSpPr txBox="1"/>
          <p:nvPr/>
        </p:nvSpPr>
        <p:spPr>
          <a:xfrm>
            <a:off x="8976705" y="2681896"/>
            <a:ext cx="1371979" cy="369332"/>
          </a:xfrm>
          <a:prstGeom prst="rect">
            <a:avLst/>
          </a:prstGeom>
          <a:noFill/>
        </p:spPr>
        <p:txBody>
          <a:bodyPr wrap="none" rtlCol="0">
            <a:spAutoFit/>
          </a:bodyPr>
          <a:lstStyle/>
          <a:p>
            <a:pPr algn="r"/>
            <a:r>
              <a:rPr lang="en-IT" dirty="0">
                <a:solidFill>
                  <a:srgbClr val="28488E"/>
                </a:solidFill>
              </a:rPr>
              <a:t>Carol Bausor</a:t>
            </a:r>
          </a:p>
        </p:txBody>
      </p:sp>
      <p:sp>
        <p:nvSpPr>
          <p:cNvPr id="11" name="TextBox 10">
            <a:extLst>
              <a:ext uri="{FF2B5EF4-FFF2-40B4-BE49-F238E27FC236}">
                <a16:creationId xmlns:a16="http://schemas.microsoft.com/office/drawing/2014/main" id="{90973E39-80A7-7B06-8DFA-8244217BAE28}"/>
              </a:ext>
            </a:extLst>
          </p:cNvPr>
          <p:cNvSpPr txBox="1"/>
          <p:nvPr/>
        </p:nvSpPr>
        <p:spPr>
          <a:xfrm>
            <a:off x="8852824" y="4071132"/>
            <a:ext cx="1495859" cy="369332"/>
          </a:xfrm>
          <a:prstGeom prst="rect">
            <a:avLst/>
          </a:prstGeom>
          <a:noFill/>
        </p:spPr>
        <p:txBody>
          <a:bodyPr wrap="none" rtlCol="0">
            <a:spAutoFit/>
          </a:bodyPr>
          <a:lstStyle/>
          <a:p>
            <a:pPr algn="r"/>
            <a:r>
              <a:rPr lang="en-IT" dirty="0">
                <a:solidFill>
                  <a:srgbClr val="28488E"/>
                </a:solidFill>
              </a:rPr>
              <a:t>Elena Pancera</a:t>
            </a:r>
          </a:p>
        </p:txBody>
      </p:sp>
      <p:sp>
        <p:nvSpPr>
          <p:cNvPr id="12" name="TextBox 11">
            <a:extLst>
              <a:ext uri="{FF2B5EF4-FFF2-40B4-BE49-F238E27FC236}">
                <a16:creationId xmlns:a16="http://schemas.microsoft.com/office/drawing/2014/main" id="{D5A03031-667C-1B04-BECD-55FE5265105A}"/>
              </a:ext>
            </a:extLst>
          </p:cNvPr>
          <p:cNvSpPr txBox="1"/>
          <p:nvPr/>
        </p:nvSpPr>
        <p:spPr>
          <a:xfrm>
            <a:off x="8664953" y="5820489"/>
            <a:ext cx="1683731" cy="369332"/>
          </a:xfrm>
          <a:prstGeom prst="rect">
            <a:avLst/>
          </a:prstGeom>
          <a:noFill/>
        </p:spPr>
        <p:txBody>
          <a:bodyPr wrap="none" rtlCol="0">
            <a:spAutoFit/>
          </a:bodyPr>
          <a:lstStyle/>
          <a:p>
            <a:pPr algn="r"/>
            <a:r>
              <a:rPr lang="en-IT" dirty="0">
                <a:solidFill>
                  <a:srgbClr val="28488E"/>
                </a:solidFill>
              </a:rPr>
              <a:t>Michail Perackis</a:t>
            </a:r>
          </a:p>
        </p:txBody>
      </p:sp>
      <p:sp>
        <p:nvSpPr>
          <p:cNvPr id="14" name="officeArt object" descr="Peace, a path through intercultural knowledge to move from “who are you?” to “what are we”">
            <a:extLst>
              <a:ext uri="{FF2B5EF4-FFF2-40B4-BE49-F238E27FC236}">
                <a16:creationId xmlns:a16="http://schemas.microsoft.com/office/drawing/2014/main" id="{D17A0D71-8D01-0633-1C44-25DCB3DBA419}"/>
              </a:ext>
            </a:extLst>
          </p:cNvPr>
          <p:cNvSpPr txBox="1"/>
          <p:nvPr/>
        </p:nvSpPr>
        <p:spPr>
          <a:xfrm>
            <a:off x="3587749" y="3299521"/>
            <a:ext cx="5016500" cy="2435748"/>
          </a:xfrm>
          <a:prstGeom prst="rect">
            <a:avLst/>
          </a:prstGeom>
          <a:noFill/>
          <a:ln w="38100" cap="flat" cmpd="tri">
            <a:solidFill>
              <a:srgbClr val="28488E"/>
            </a:solidFill>
            <a:miter lim="400000"/>
          </a:ln>
          <a:effectLst/>
        </p:spPr>
        <p:txBody>
          <a:bodyPr wrap="square" lIns="50800" tIns="50800" rIns="50800" bIns="50800" numCol="1" anchor="ctr">
            <a:noAutofit/>
          </a:bodyPr>
          <a:lstStyle/>
          <a:p>
            <a:pPr algn="ctr">
              <a:lnSpc>
                <a:spcPct val="90000"/>
              </a:lnSpc>
            </a:pPr>
            <a:r>
              <a:rPr lang="en-US" sz="2800" b="0" cap="all" spc="35" dirty="0">
                <a:ln>
                  <a:noFill/>
                </a:ln>
                <a:solidFill>
                  <a:srgbClr val="28488E"/>
                </a:solidFill>
                <a:effectLst/>
                <a:ea typeface="Arial Unicode MS" panose="020B0604020202020204" pitchFamily="34" charset="-128"/>
                <a:cs typeface="Arial Unicode MS" panose="020B0604020202020204" pitchFamily="34" charset="-128"/>
              </a:rPr>
              <a:t>Il </a:t>
            </a:r>
            <a:r>
              <a:rPr lang="en-US" sz="2800" b="0" cap="all" spc="35" dirty="0" err="1">
                <a:ln>
                  <a:noFill/>
                </a:ln>
                <a:solidFill>
                  <a:srgbClr val="28488E"/>
                </a:solidFill>
                <a:effectLst/>
                <a:ea typeface="Arial Unicode MS" panose="020B0604020202020204" pitchFamily="34" charset="-128"/>
                <a:cs typeface="Arial Unicode MS" panose="020B0604020202020204" pitchFamily="34" charset="-128"/>
              </a:rPr>
              <a:t>tema</a:t>
            </a:r>
            <a:endParaRPr lang="en-US" sz="2800" b="0" cap="all" spc="35" dirty="0">
              <a:ln>
                <a:noFill/>
              </a:ln>
              <a:solidFill>
                <a:srgbClr val="28488E"/>
              </a:solidFill>
              <a:effectLst/>
              <a:ea typeface="Arial Unicode MS" panose="020B0604020202020204" pitchFamily="34" charset="-128"/>
              <a:cs typeface="Arial Unicode MS" panose="020B0604020202020204" pitchFamily="34" charset="-128"/>
            </a:endParaRPr>
          </a:p>
          <a:p>
            <a:pPr algn="ctr">
              <a:lnSpc>
                <a:spcPct val="90000"/>
              </a:lnSpc>
            </a:pPr>
            <a:endParaRPr lang="en-US" sz="2800" cap="all" spc="35" dirty="0">
              <a:solidFill>
                <a:srgbClr val="28488E"/>
              </a:solidFill>
              <a:ea typeface="Arial Unicode MS" panose="020B0604020202020204" pitchFamily="34" charset="-128"/>
              <a:cs typeface="Arial Unicode MS" panose="020B0604020202020204" pitchFamily="34" charset="-128"/>
            </a:endParaRPr>
          </a:p>
          <a:p>
            <a:pPr algn="ctr">
              <a:lnSpc>
                <a:spcPct val="90000"/>
              </a:lnSpc>
            </a:pPr>
            <a:r>
              <a:rPr lang="en-US" sz="2800" b="0" cap="all" spc="35" dirty="0">
                <a:ln>
                  <a:noFill/>
                </a:ln>
                <a:solidFill>
                  <a:srgbClr val="28488E"/>
                </a:solidFill>
                <a:effectLst/>
                <a:ea typeface="Arial Unicode MS" panose="020B0604020202020204" pitchFamily="34" charset="-128"/>
                <a:cs typeface="Arial Unicode MS" panose="020B0604020202020204" pitchFamily="34" charset="-128"/>
              </a:rPr>
              <a:t>Peace, a path through intercultural knowledge to move from </a:t>
            </a:r>
            <a:r>
              <a:rPr lang="ar-SA" sz="2800" b="0" cap="all" spc="35" dirty="0">
                <a:ln>
                  <a:noFill/>
                </a:ln>
                <a:solidFill>
                  <a:srgbClr val="28488E"/>
                </a:solidFill>
                <a:effectLst/>
                <a:ea typeface="Arial Unicode MS" panose="020B0604020202020204" pitchFamily="34" charset="-128"/>
                <a:cs typeface="Arial Unicode MS" panose="020B0604020202020204" pitchFamily="34" charset="-128"/>
              </a:rPr>
              <a:t>“</a:t>
            </a:r>
            <a:r>
              <a:rPr lang="en-US" sz="2800" b="0" cap="all" spc="35" dirty="0">
                <a:ln>
                  <a:noFill/>
                </a:ln>
                <a:solidFill>
                  <a:srgbClr val="28488E"/>
                </a:solidFill>
                <a:effectLst/>
                <a:ea typeface="Arial Unicode MS" panose="020B0604020202020204" pitchFamily="34" charset="-128"/>
                <a:cs typeface="Arial Unicode MS" panose="020B0604020202020204" pitchFamily="34" charset="-128"/>
              </a:rPr>
              <a:t>who are you?” to </a:t>
            </a:r>
            <a:r>
              <a:rPr lang="ar-SA" sz="2800" b="0" cap="all" spc="35" dirty="0">
                <a:ln>
                  <a:noFill/>
                </a:ln>
                <a:solidFill>
                  <a:srgbClr val="28488E"/>
                </a:solidFill>
                <a:effectLst/>
                <a:ea typeface="Arial Unicode MS" panose="020B0604020202020204" pitchFamily="34" charset="-128"/>
                <a:cs typeface="Arial Unicode MS" panose="020B0604020202020204" pitchFamily="34" charset="-128"/>
              </a:rPr>
              <a:t>“</a:t>
            </a:r>
            <a:r>
              <a:rPr lang="en-US" sz="2800" b="0" cap="all" spc="35" dirty="0">
                <a:ln>
                  <a:noFill/>
                </a:ln>
                <a:solidFill>
                  <a:srgbClr val="28488E"/>
                </a:solidFill>
                <a:effectLst/>
                <a:ea typeface="Arial Unicode MS" panose="020B0604020202020204" pitchFamily="34" charset="-128"/>
                <a:cs typeface="Arial Unicode MS" panose="020B0604020202020204" pitchFamily="34" charset="-128"/>
              </a:rPr>
              <a:t>what are we”</a:t>
            </a:r>
            <a:endParaRPr lang="en-IT" sz="19900" b="1" cap="all" spc="-315" dirty="0">
              <a:ln>
                <a:noFill/>
              </a:ln>
              <a:solidFill>
                <a:srgbClr val="28488E"/>
              </a:solidFill>
              <a:effectLs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4660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rope Physical Map">
            <a:extLst>
              <a:ext uri="{FF2B5EF4-FFF2-40B4-BE49-F238E27FC236}">
                <a16:creationId xmlns:a16="http://schemas.microsoft.com/office/drawing/2014/main" id="{1B366D67-F4A6-2FB9-566A-20AE0BA10B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10" t="37440" r="32626" b="3495"/>
          <a:stretch/>
        </p:blipFill>
        <p:spPr bwMode="auto">
          <a:xfrm>
            <a:off x="145143" y="2077491"/>
            <a:ext cx="5036457" cy="4578991"/>
          </a:xfrm>
          <a:prstGeom prst="rect">
            <a:avLst/>
          </a:prstGeom>
          <a:noFill/>
          <a:extLst>
            <a:ext uri="{909E8E84-426E-40DD-AFC4-6F175D3DCCD1}">
              <a14:hiddenFill xmlns:a14="http://schemas.microsoft.com/office/drawing/2010/main">
                <a:solidFill>
                  <a:srgbClr val="FFFFFF"/>
                </a:solidFill>
              </a14:hiddenFill>
            </a:ext>
          </a:extLst>
        </p:spPr>
      </p:pic>
      <p:sp>
        <p:nvSpPr>
          <p:cNvPr id="12" name="Triangle 11">
            <a:extLst>
              <a:ext uri="{FF2B5EF4-FFF2-40B4-BE49-F238E27FC236}">
                <a16:creationId xmlns:a16="http://schemas.microsoft.com/office/drawing/2014/main" id="{DD2523E7-77E4-B86C-B570-44D30E8F1947}"/>
              </a:ext>
            </a:extLst>
          </p:cNvPr>
          <p:cNvSpPr/>
          <p:nvPr/>
        </p:nvSpPr>
        <p:spPr>
          <a:xfrm rot="495643">
            <a:off x="1748708" y="4107500"/>
            <a:ext cx="1499915" cy="1149922"/>
          </a:xfrm>
          <a:prstGeom prst="triangle">
            <a:avLst/>
          </a:prstGeom>
          <a:solidFill>
            <a:schemeClr val="accent4">
              <a:alpha val="6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IT"/>
          </a:p>
        </p:txBody>
      </p:sp>
      <p:sp>
        <p:nvSpPr>
          <p:cNvPr id="4" name="Rectangle 3">
            <a:extLst>
              <a:ext uri="{FF2B5EF4-FFF2-40B4-BE49-F238E27FC236}">
                <a16:creationId xmlns:a16="http://schemas.microsoft.com/office/drawing/2014/main" id="{099C7D3C-4982-0EB6-9434-0E9CCFB16BE3}"/>
              </a:ext>
            </a:extLst>
          </p:cNvPr>
          <p:cNvSpPr/>
          <p:nvPr/>
        </p:nvSpPr>
        <p:spPr>
          <a:xfrm>
            <a:off x="1" y="0"/>
            <a:ext cx="12192000" cy="1754326"/>
          </a:xfrm>
          <a:prstGeom prst="rect">
            <a:avLst/>
          </a:prstGeom>
          <a:noFill/>
        </p:spPr>
        <p:txBody>
          <a:bodyPr wrap="square" lIns="91440" tIns="45720" rIns="91440" bIns="45720">
            <a:spAutoFit/>
          </a:bodyPr>
          <a:lstStyle/>
          <a:p>
            <a:pPr algn="ctr"/>
            <a:r>
              <a:rPr lang="en-GB" sz="5400" b="0" cap="none" spc="0" dirty="0">
                <a:ln w="0"/>
                <a:solidFill>
                  <a:srgbClr val="28488E"/>
                </a:solidFill>
                <a:effectLst>
                  <a:outerShdw blurRad="38100" dist="19050" dir="2700000" algn="tl" rotWithShape="0">
                    <a:schemeClr val="dk1">
                      <a:alpha val="40000"/>
                    </a:schemeClr>
                  </a:outerShdw>
                </a:effectLst>
              </a:rPr>
              <a:t>Rotary European Stars</a:t>
            </a:r>
            <a:br>
              <a:rPr lang="en-GB" sz="5400" b="0" cap="none" spc="0" dirty="0">
                <a:ln w="0"/>
                <a:solidFill>
                  <a:srgbClr val="28488E"/>
                </a:solidFill>
                <a:effectLst>
                  <a:outerShdw blurRad="38100" dist="19050" dir="2700000" algn="tl" rotWithShape="0">
                    <a:schemeClr val="dk1">
                      <a:alpha val="40000"/>
                    </a:schemeClr>
                  </a:outerShdw>
                </a:effectLst>
              </a:rPr>
            </a:br>
            <a:r>
              <a:rPr lang="en-GB" sz="5400" b="0" cap="none" spc="0" dirty="0">
                <a:ln w="0"/>
                <a:solidFill>
                  <a:srgbClr val="28488E"/>
                </a:solidFill>
                <a:effectLst>
                  <a:outerShdw blurRad="38100" dist="19050" dir="2700000" algn="tl" rotWithShape="0">
                    <a:schemeClr val="dk1">
                      <a:alpha val="40000"/>
                    </a:schemeClr>
                  </a:outerShdw>
                </a:effectLst>
              </a:rPr>
              <a:t>Prima </a:t>
            </a:r>
            <a:r>
              <a:rPr lang="en-GB" sz="5400" b="0" cap="none" spc="0" dirty="0" err="1">
                <a:ln w="0"/>
                <a:solidFill>
                  <a:srgbClr val="28488E"/>
                </a:solidFill>
                <a:effectLst>
                  <a:outerShdw blurRad="38100" dist="19050" dir="2700000" algn="tl" rotWithShape="0">
                    <a:schemeClr val="dk1">
                      <a:alpha val="40000"/>
                    </a:schemeClr>
                  </a:outerShdw>
                </a:effectLst>
              </a:rPr>
              <a:t>edizione</a:t>
            </a:r>
            <a:r>
              <a:rPr lang="en-GB" sz="5400" b="0" cap="none" spc="0" dirty="0">
                <a:ln w="0"/>
                <a:solidFill>
                  <a:srgbClr val="28488E"/>
                </a:solidFill>
                <a:effectLst>
                  <a:outerShdw blurRad="38100" dist="19050" dir="2700000" algn="tl" rotWithShape="0">
                    <a:schemeClr val="dk1">
                      <a:alpha val="40000"/>
                    </a:schemeClr>
                  </a:outerShdw>
                </a:effectLst>
              </a:rPr>
              <a:t> – Bergamo – Maggio 2023</a:t>
            </a:r>
          </a:p>
        </p:txBody>
      </p:sp>
      <p:sp>
        <p:nvSpPr>
          <p:cNvPr id="2" name="Rounded Rectangle 1">
            <a:extLst>
              <a:ext uri="{FF2B5EF4-FFF2-40B4-BE49-F238E27FC236}">
                <a16:creationId xmlns:a16="http://schemas.microsoft.com/office/drawing/2014/main" id="{6B271F0D-3DD2-12F3-1F1C-931640A2C961}"/>
              </a:ext>
            </a:extLst>
          </p:cNvPr>
          <p:cNvSpPr/>
          <p:nvPr/>
        </p:nvSpPr>
        <p:spPr>
          <a:xfrm>
            <a:off x="145143" y="1754326"/>
            <a:ext cx="11843657"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Rectangle 5">
            <a:extLst>
              <a:ext uri="{FF2B5EF4-FFF2-40B4-BE49-F238E27FC236}">
                <a16:creationId xmlns:a16="http://schemas.microsoft.com/office/drawing/2014/main" id="{214A4A65-A64A-7AF1-B524-C744D920072D}"/>
              </a:ext>
            </a:extLst>
          </p:cNvPr>
          <p:cNvSpPr/>
          <p:nvPr/>
        </p:nvSpPr>
        <p:spPr>
          <a:xfrm>
            <a:off x="7010402" y="1754326"/>
            <a:ext cx="4331631" cy="646331"/>
          </a:xfrm>
          <a:prstGeom prst="rect">
            <a:avLst/>
          </a:prstGeom>
          <a:noFill/>
        </p:spPr>
        <p:txBody>
          <a:bodyPr wrap="square" lIns="91440" tIns="45720" rIns="91440" bIns="45720">
            <a:spAutoFit/>
          </a:bodyPr>
          <a:lstStyle/>
          <a:p>
            <a:pPr algn="ctr"/>
            <a:r>
              <a:rPr lang="en-GB" sz="3600" b="0" cap="none" spc="0" dirty="0">
                <a:ln w="0"/>
                <a:solidFill>
                  <a:srgbClr val="28488E"/>
                </a:solidFill>
                <a:effectLst>
                  <a:outerShdw blurRad="38100" dist="25400" dir="5400000" algn="ctr" rotWithShape="0">
                    <a:srgbClr val="6E747A">
                      <a:alpha val="43000"/>
                    </a:srgbClr>
                  </a:outerShdw>
                </a:effectLst>
              </a:rPr>
              <a:t>Le </a:t>
            </a:r>
            <a:r>
              <a:rPr lang="en-GB" sz="3600" b="0" cap="none" spc="0" dirty="0" err="1">
                <a:ln w="0"/>
                <a:solidFill>
                  <a:srgbClr val="28488E"/>
                </a:solidFill>
                <a:effectLst>
                  <a:outerShdw blurRad="38100" dist="25400" dir="5400000" algn="ctr" rotWithShape="0">
                    <a:srgbClr val="6E747A">
                      <a:alpha val="43000"/>
                    </a:srgbClr>
                  </a:outerShdw>
                </a:effectLst>
              </a:rPr>
              <a:t>prossime</a:t>
            </a:r>
            <a:r>
              <a:rPr lang="en-GB" sz="3600" b="0" cap="none" spc="0" dirty="0">
                <a:ln w="0"/>
                <a:solidFill>
                  <a:srgbClr val="28488E"/>
                </a:solidFill>
                <a:effectLst>
                  <a:outerShdw blurRad="38100" dist="25400" dir="5400000" algn="ctr" rotWithShape="0">
                    <a:srgbClr val="6E747A">
                      <a:alpha val="43000"/>
                    </a:srgbClr>
                  </a:outerShdw>
                </a:effectLst>
              </a:rPr>
              <a:t> </a:t>
            </a:r>
            <a:r>
              <a:rPr lang="en-GB" sz="3600" b="0" cap="none" spc="0" dirty="0" err="1">
                <a:ln w="0"/>
                <a:solidFill>
                  <a:srgbClr val="28488E"/>
                </a:solidFill>
                <a:effectLst>
                  <a:outerShdw blurRad="38100" dist="25400" dir="5400000" algn="ctr" rotWithShape="0">
                    <a:srgbClr val="6E747A">
                      <a:alpha val="43000"/>
                    </a:srgbClr>
                  </a:outerShdw>
                </a:effectLst>
              </a:rPr>
              <a:t>tappe</a:t>
            </a:r>
            <a:endParaRPr lang="en-GB" sz="3600" b="0" cap="none" spc="0" dirty="0">
              <a:ln w="0"/>
              <a:solidFill>
                <a:srgbClr val="28488E"/>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4811F581-80D7-F830-D2CA-565C2ACF419F}"/>
              </a:ext>
            </a:extLst>
          </p:cNvPr>
          <p:cNvSpPr txBox="1"/>
          <p:nvPr/>
        </p:nvSpPr>
        <p:spPr>
          <a:xfrm>
            <a:off x="2290917" y="4376818"/>
            <a:ext cx="415498" cy="369332"/>
          </a:xfrm>
          <a:prstGeom prst="rect">
            <a:avLst/>
          </a:prstGeom>
          <a:noFill/>
        </p:spPr>
        <p:txBody>
          <a:bodyPr wrap="none" rtlCol="0">
            <a:spAutoFit/>
          </a:bodyPr>
          <a:lstStyle/>
          <a:p>
            <a:r>
              <a:rPr lang="en-IT" dirty="0"/>
              <a:t>1️⃣</a:t>
            </a:r>
          </a:p>
        </p:txBody>
      </p:sp>
      <p:sp>
        <p:nvSpPr>
          <p:cNvPr id="8" name="TextBox 7">
            <a:extLst>
              <a:ext uri="{FF2B5EF4-FFF2-40B4-BE49-F238E27FC236}">
                <a16:creationId xmlns:a16="http://schemas.microsoft.com/office/drawing/2014/main" id="{5DB2AF52-0D5E-348C-1F4A-CB410374EC44}"/>
              </a:ext>
            </a:extLst>
          </p:cNvPr>
          <p:cNvSpPr txBox="1"/>
          <p:nvPr/>
        </p:nvSpPr>
        <p:spPr>
          <a:xfrm>
            <a:off x="2057542" y="4888090"/>
            <a:ext cx="400523" cy="369332"/>
          </a:xfrm>
          <a:prstGeom prst="rect">
            <a:avLst/>
          </a:prstGeom>
          <a:noFill/>
        </p:spPr>
        <p:txBody>
          <a:bodyPr wrap="square" rtlCol="0">
            <a:spAutoFit/>
          </a:bodyPr>
          <a:lstStyle/>
          <a:p>
            <a:r>
              <a:rPr lang="en-IT" dirty="0"/>
              <a:t>2️⃣</a:t>
            </a:r>
          </a:p>
        </p:txBody>
      </p:sp>
      <p:sp>
        <p:nvSpPr>
          <p:cNvPr id="9" name="Rectangle 8">
            <a:extLst>
              <a:ext uri="{FF2B5EF4-FFF2-40B4-BE49-F238E27FC236}">
                <a16:creationId xmlns:a16="http://schemas.microsoft.com/office/drawing/2014/main" id="{363889A5-6FA6-DC14-4E27-307D6DA97D94}"/>
              </a:ext>
            </a:extLst>
          </p:cNvPr>
          <p:cNvSpPr/>
          <p:nvPr/>
        </p:nvSpPr>
        <p:spPr>
          <a:xfrm>
            <a:off x="5329238" y="2760991"/>
            <a:ext cx="6659562" cy="3416320"/>
          </a:xfrm>
          <a:prstGeom prst="rect">
            <a:avLst/>
          </a:prstGeom>
          <a:noFill/>
        </p:spPr>
        <p:txBody>
          <a:bodyPr wrap="square" lIns="91440" tIns="45720" rIns="91440" bIns="45720">
            <a:spAutoFit/>
          </a:bodyPr>
          <a:lstStyle/>
          <a:p>
            <a:r>
              <a:rPr lang="en-GB" sz="3600" dirty="0">
                <a:ln w="0"/>
                <a:solidFill>
                  <a:srgbClr val="28488E"/>
                </a:solidFill>
                <a:effectLst>
                  <a:outerShdw blurRad="38100" dist="25400" dir="5400000" algn="ctr" rotWithShape="0">
                    <a:srgbClr val="6E747A">
                      <a:alpha val="43000"/>
                    </a:srgbClr>
                  </a:outerShdw>
                </a:effectLst>
              </a:rPr>
              <a:t>1️⃣ </a:t>
            </a:r>
            <a:r>
              <a:rPr lang="en-GB" sz="3600" dirty="0" err="1">
                <a:ln w="0"/>
                <a:solidFill>
                  <a:srgbClr val="28488E"/>
                </a:solidFill>
                <a:effectLst>
                  <a:outerShdw blurRad="38100" dist="25400" dir="5400000" algn="ctr" rotWithShape="0">
                    <a:srgbClr val="6E747A">
                      <a:alpha val="43000"/>
                    </a:srgbClr>
                  </a:outerShdw>
                </a:effectLst>
              </a:rPr>
              <a:t>Stoccarda</a:t>
            </a:r>
            <a:r>
              <a:rPr lang="en-GB" sz="3600" dirty="0">
                <a:ln w="0"/>
                <a:solidFill>
                  <a:srgbClr val="28488E"/>
                </a:solidFill>
                <a:effectLst>
                  <a:outerShdw blurRad="38100" dist="25400" dir="5400000" algn="ctr" rotWithShape="0">
                    <a:srgbClr val="6E747A">
                      <a:alpha val="43000"/>
                    </a:srgbClr>
                  </a:outerShdw>
                </a:effectLst>
              </a:rPr>
              <a:t> – 10-12 Maggio 2024</a:t>
            </a:r>
          </a:p>
          <a:p>
            <a:endParaRPr lang="en-GB" sz="3600" b="0" cap="none" spc="0" dirty="0">
              <a:ln w="0"/>
              <a:solidFill>
                <a:srgbClr val="28488E"/>
              </a:solidFill>
              <a:effectLst>
                <a:outerShdw blurRad="38100" dist="25400" dir="5400000" algn="ctr" rotWithShape="0">
                  <a:srgbClr val="6E747A">
                    <a:alpha val="43000"/>
                  </a:srgbClr>
                </a:outerShdw>
              </a:effectLst>
            </a:endParaRPr>
          </a:p>
          <a:p>
            <a:r>
              <a:rPr lang="en-GB" sz="3600" dirty="0">
                <a:ln w="0"/>
                <a:solidFill>
                  <a:srgbClr val="28488E"/>
                </a:solidFill>
                <a:effectLst>
                  <a:outerShdw blurRad="38100" dist="25400" dir="5400000" algn="ctr" rotWithShape="0">
                    <a:srgbClr val="6E747A">
                      <a:alpha val="43000"/>
                    </a:srgbClr>
                  </a:outerShdw>
                </a:effectLst>
              </a:rPr>
              <a:t>2️⃣ </a:t>
            </a:r>
            <a:r>
              <a:rPr lang="en-GB" sz="3600" dirty="0" err="1">
                <a:ln w="0"/>
                <a:solidFill>
                  <a:srgbClr val="28488E"/>
                </a:solidFill>
                <a:effectLst>
                  <a:outerShdw blurRad="38100" dist="25400" dir="5400000" algn="ctr" rotWithShape="0">
                    <a:srgbClr val="6E747A">
                      <a:alpha val="43000"/>
                    </a:srgbClr>
                  </a:outerShdw>
                </a:effectLst>
              </a:rPr>
              <a:t>Lione</a:t>
            </a:r>
            <a:r>
              <a:rPr lang="en-GB" sz="3600" dirty="0">
                <a:ln w="0"/>
                <a:solidFill>
                  <a:srgbClr val="28488E"/>
                </a:solidFill>
                <a:effectLst>
                  <a:outerShdw blurRad="38100" dist="25400" dir="5400000" algn="ctr" rotWithShape="0">
                    <a:srgbClr val="6E747A">
                      <a:alpha val="43000"/>
                    </a:srgbClr>
                  </a:outerShdw>
                </a:effectLst>
              </a:rPr>
              <a:t> – Maggio 2025</a:t>
            </a:r>
          </a:p>
          <a:p>
            <a:endParaRPr lang="en-GB" sz="3600" b="0" cap="none" spc="0" dirty="0">
              <a:ln w="0"/>
              <a:solidFill>
                <a:srgbClr val="28488E"/>
              </a:solidFill>
              <a:effectLst>
                <a:outerShdw blurRad="38100" dist="25400" dir="5400000" algn="ctr" rotWithShape="0">
                  <a:srgbClr val="6E747A">
                    <a:alpha val="43000"/>
                  </a:srgbClr>
                </a:outerShdw>
              </a:effectLst>
            </a:endParaRPr>
          </a:p>
          <a:p>
            <a:r>
              <a:rPr lang="en-GB" sz="3600" dirty="0">
                <a:ln w="0"/>
                <a:solidFill>
                  <a:srgbClr val="28488E"/>
                </a:solidFill>
                <a:effectLst>
                  <a:outerShdw blurRad="38100" dist="25400" dir="5400000" algn="ctr" rotWithShape="0">
                    <a:srgbClr val="6E747A">
                      <a:alpha val="43000"/>
                    </a:srgbClr>
                  </a:outerShdw>
                </a:effectLst>
              </a:rPr>
              <a:t>3️⃣ </a:t>
            </a:r>
            <a:r>
              <a:rPr lang="en-GB" sz="3600" dirty="0" err="1">
                <a:ln w="0"/>
                <a:solidFill>
                  <a:srgbClr val="28488E"/>
                </a:solidFill>
                <a:effectLst>
                  <a:outerShdw blurRad="38100" dist="25400" dir="5400000" algn="ctr" rotWithShape="0">
                    <a:srgbClr val="6E747A">
                      <a:alpha val="43000"/>
                    </a:srgbClr>
                  </a:outerShdw>
                </a:effectLst>
              </a:rPr>
              <a:t>Distretto</a:t>
            </a:r>
            <a:r>
              <a:rPr lang="en-GB" sz="3600" dirty="0">
                <a:ln w="0"/>
                <a:solidFill>
                  <a:srgbClr val="28488E"/>
                </a:solidFill>
                <a:effectLst>
                  <a:outerShdw blurRad="38100" dist="25400" dir="5400000" algn="ctr" rotWithShape="0">
                    <a:srgbClr val="6E747A">
                      <a:alpha val="43000"/>
                    </a:srgbClr>
                  </a:outerShdw>
                </a:effectLst>
              </a:rPr>
              <a:t> 2042 – Maggio 2026</a:t>
            </a:r>
            <a:endParaRPr lang="en-GB" sz="3600" b="0" cap="none" spc="0" dirty="0">
              <a:ln w="0"/>
              <a:solidFill>
                <a:srgbClr val="28488E"/>
              </a:solidFill>
              <a:effectLst>
                <a:outerShdw blurRad="38100" dist="25400" dir="5400000" algn="ctr" rotWithShape="0">
                  <a:srgbClr val="6E747A">
                    <a:alpha val="43000"/>
                  </a:srgbClr>
                </a:outerShdw>
              </a:effectLst>
            </a:endParaRPr>
          </a:p>
          <a:p>
            <a:r>
              <a:rPr lang="en-GB" sz="3600" dirty="0">
                <a:ln w="0"/>
                <a:solidFill>
                  <a:srgbClr val="28488E"/>
                </a:solidFill>
                <a:effectLst>
                  <a:outerShdw blurRad="38100" dist="25400" dir="5400000" algn="ctr" rotWithShape="0">
                    <a:srgbClr val="6E747A">
                      <a:alpha val="43000"/>
                    </a:srgbClr>
                  </a:outerShdw>
                </a:effectLst>
              </a:rPr>
              <a:t>…</a:t>
            </a:r>
            <a:endParaRPr lang="en-GB" sz="3600" b="0" cap="none" spc="0" dirty="0">
              <a:ln w="0"/>
              <a:solidFill>
                <a:srgbClr val="28488E"/>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EE40263A-1A70-4BD2-6DD1-778F2435516E}"/>
              </a:ext>
            </a:extLst>
          </p:cNvPr>
          <p:cNvSpPr txBox="1"/>
          <p:nvPr/>
        </p:nvSpPr>
        <p:spPr>
          <a:xfrm>
            <a:off x="2605703" y="4950407"/>
            <a:ext cx="415498" cy="369332"/>
          </a:xfrm>
          <a:prstGeom prst="rect">
            <a:avLst/>
          </a:prstGeom>
          <a:noFill/>
        </p:spPr>
        <p:txBody>
          <a:bodyPr wrap="none" rtlCol="0">
            <a:spAutoFit/>
          </a:bodyPr>
          <a:lstStyle/>
          <a:p>
            <a:r>
              <a:rPr lang="en-IT" dirty="0"/>
              <a:t>3️⃣</a:t>
            </a:r>
          </a:p>
        </p:txBody>
      </p:sp>
    </p:spTree>
    <p:extLst>
      <p:ext uri="{BB962C8B-B14F-4D97-AF65-F5344CB8AC3E}">
        <p14:creationId xmlns:p14="http://schemas.microsoft.com/office/powerpoint/2010/main" val="234834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023-09-03-17-12-36.mp4" descr="A blurry image of a city&#10;&#10;Description automatically generated">
            <a:hlinkClick r:id="" action="ppaction://media"/>
            <a:extLst>
              <a:ext uri="{FF2B5EF4-FFF2-40B4-BE49-F238E27FC236}">
                <a16:creationId xmlns:a16="http://schemas.microsoft.com/office/drawing/2014/main" id="{C4084D04-11E6-54E0-BF89-ECA2713790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6378" y="121784"/>
            <a:ext cx="8819243" cy="6614432"/>
          </a:xfrm>
          <a:prstGeom prst="rect">
            <a:avLst/>
          </a:prstGeom>
        </p:spPr>
      </p:pic>
    </p:spTree>
    <p:extLst>
      <p:ext uri="{BB962C8B-B14F-4D97-AF65-F5344CB8AC3E}">
        <p14:creationId xmlns:p14="http://schemas.microsoft.com/office/powerpoint/2010/main" val="9240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9C7D3C-4982-0EB6-9434-0E9CCFB16BE3}"/>
              </a:ext>
            </a:extLst>
          </p:cNvPr>
          <p:cNvSpPr/>
          <p:nvPr/>
        </p:nvSpPr>
        <p:spPr>
          <a:xfrm>
            <a:off x="1" y="0"/>
            <a:ext cx="12192000" cy="1754326"/>
          </a:xfrm>
          <a:prstGeom prst="rect">
            <a:avLst/>
          </a:prstGeom>
          <a:noFill/>
        </p:spPr>
        <p:txBody>
          <a:bodyPr wrap="square" lIns="91440" tIns="45720" rIns="91440" bIns="45720">
            <a:spAutoFit/>
          </a:bodyPr>
          <a:lstStyle/>
          <a:p>
            <a:pPr algn="ctr"/>
            <a:r>
              <a:rPr lang="en-GB" sz="5400" b="0" cap="none" spc="0" dirty="0">
                <a:ln w="0"/>
                <a:solidFill>
                  <a:srgbClr val="28488E"/>
                </a:solidFill>
                <a:effectLst>
                  <a:outerShdw blurRad="38100" dist="19050" dir="2700000" algn="tl" rotWithShape="0">
                    <a:schemeClr val="dk1">
                      <a:alpha val="40000"/>
                    </a:schemeClr>
                  </a:outerShdw>
                </a:effectLst>
              </a:rPr>
              <a:t>Rotary European Stars</a:t>
            </a:r>
            <a:br>
              <a:rPr lang="en-GB" sz="5400" b="0" cap="none" spc="0" dirty="0">
                <a:ln w="0"/>
                <a:solidFill>
                  <a:srgbClr val="28488E"/>
                </a:solidFill>
                <a:effectLst>
                  <a:outerShdw blurRad="38100" dist="19050" dir="2700000" algn="tl" rotWithShape="0">
                    <a:schemeClr val="dk1">
                      <a:alpha val="40000"/>
                    </a:schemeClr>
                  </a:outerShdw>
                </a:effectLst>
              </a:rPr>
            </a:br>
            <a:r>
              <a:rPr lang="en-GB" sz="5400" b="0" cap="none" spc="0" dirty="0">
                <a:ln w="0"/>
                <a:solidFill>
                  <a:srgbClr val="28488E"/>
                </a:solidFill>
                <a:effectLst>
                  <a:outerShdw blurRad="38100" dist="19050" dir="2700000" algn="tl" rotWithShape="0">
                    <a:schemeClr val="dk1">
                      <a:alpha val="40000"/>
                    </a:schemeClr>
                  </a:outerShdw>
                </a:effectLst>
              </a:rPr>
              <a:t>Prima </a:t>
            </a:r>
            <a:r>
              <a:rPr lang="en-GB" sz="5400" b="0" cap="none" spc="0" dirty="0" err="1">
                <a:ln w="0"/>
                <a:solidFill>
                  <a:srgbClr val="28488E"/>
                </a:solidFill>
                <a:effectLst>
                  <a:outerShdw blurRad="38100" dist="19050" dir="2700000" algn="tl" rotWithShape="0">
                    <a:schemeClr val="dk1">
                      <a:alpha val="40000"/>
                    </a:schemeClr>
                  </a:outerShdw>
                </a:effectLst>
              </a:rPr>
              <a:t>edizione</a:t>
            </a:r>
            <a:r>
              <a:rPr lang="en-GB" sz="5400" b="0" cap="none" spc="0" dirty="0">
                <a:ln w="0"/>
                <a:solidFill>
                  <a:srgbClr val="28488E"/>
                </a:solidFill>
                <a:effectLst>
                  <a:outerShdw blurRad="38100" dist="19050" dir="2700000" algn="tl" rotWithShape="0">
                    <a:schemeClr val="dk1">
                      <a:alpha val="40000"/>
                    </a:schemeClr>
                  </a:outerShdw>
                </a:effectLst>
              </a:rPr>
              <a:t> – Bergamo – Maggio 2023</a:t>
            </a:r>
          </a:p>
        </p:txBody>
      </p:sp>
      <p:sp>
        <p:nvSpPr>
          <p:cNvPr id="2" name="Rounded Rectangle 1">
            <a:extLst>
              <a:ext uri="{FF2B5EF4-FFF2-40B4-BE49-F238E27FC236}">
                <a16:creationId xmlns:a16="http://schemas.microsoft.com/office/drawing/2014/main" id="{6B271F0D-3DD2-12F3-1F1C-931640A2C961}"/>
              </a:ext>
            </a:extLst>
          </p:cNvPr>
          <p:cNvSpPr/>
          <p:nvPr/>
        </p:nvSpPr>
        <p:spPr>
          <a:xfrm>
            <a:off x="145143" y="1754326"/>
            <a:ext cx="11843657"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A group of signatures on a white board&#10;&#10;Description automatically generated">
            <a:extLst>
              <a:ext uri="{FF2B5EF4-FFF2-40B4-BE49-F238E27FC236}">
                <a16:creationId xmlns:a16="http://schemas.microsoft.com/office/drawing/2014/main" id="{4C509046-4CB5-28DB-863F-A956C820ADD3}"/>
              </a:ext>
            </a:extLst>
          </p:cNvPr>
          <p:cNvPicPr>
            <a:picLocks noChangeAspect="1"/>
          </p:cNvPicPr>
          <p:nvPr/>
        </p:nvPicPr>
        <p:blipFill>
          <a:blip r:embed="rId2"/>
          <a:stretch>
            <a:fillRect/>
          </a:stretch>
        </p:blipFill>
        <p:spPr>
          <a:xfrm>
            <a:off x="145142" y="1878230"/>
            <a:ext cx="6255657" cy="4839281"/>
          </a:xfrm>
          <a:prstGeom prst="rect">
            <a:avLst/>
          </a:prstGeom>
        </p:spPr>
      </p:pic>
      <p:sp>
        <p:nvSpPr>
          <p:cNvPr id="6" name="Rectangle 5">
            <a:extLst>
              <a:ext uri="{FF2B5EF4-FFF2-40B4-BE49-F238E27FC236}">
                <a16:creationId xmlns:a16="http://schemas.microsoft.com/office/drawing/2014/main" id="{214A4A65-A64A-7AF1-B524-C744D920072D}"/>
              </a:ext>
            </a:extLst>
          </p:cNvPr>
          <p:cNvSpPr/>
          <p:nvPr/>
        </p:nvSpPr>
        <p:spPr>
          <a:xfrm>
            <a:off x="7891345" y="3429000"/>
            <a:ext cx="2811988" cy="1323439"/>
          </a:xfrm>
          <a:prstGeom prst="rect">
            <a:avLst/>
          </a:prstGeom>
          <a:noFill/>
        </p:spPr>
        <p:txBody>
          <a:bodyPr wrap="none" lIns="91440" tIns="45720" rIns="91440" bIns="45720">
            <a:spAutoFit/>
          </a:bodyPr>
          <a:lstStyle/>
          <a:p>
            <a:pPr algn="ctr"/>
            <a:r>
              <a:rPr lang="en-GB" sz="8000" b="0" cap="none" spc="0" dirty="0" err="1">
                <a:ln w="0"/>
                <a:solidFill>
                  <a:srgbClr val="28488E"/>
                </a:solidFill>
                <a:effectLst>
                  <a:outerShdw blurRad="38100" dist="25400" dir="5400000" algn="ctr" rotWithShape="0">
                    <a:srgbClr val="6E747A">
                      <a:alpha val="43000"/>
                    </a:srgbClr>
                  </a:outerShdw>
                </a:effectLst>
              </a:rPr>
              <a:t>Grazie</a:t>
            </a:r>
            <a:endParaRPr lang="en-GB" sz="8000" b="0" cap="none" spc="0" dirty="0">
              <a:ln w="0"/>
              <a:solidFill>
                <a:srgbClr val="28488E"/>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63361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170</Words>
  <Application>Microsoft Macintosh PowerPoint</Application>
  <PresentationFormat>Widescreen</PresentationFormat>
  <Paragraphs>34</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 Unicode MS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Michail Perackis</dc:creator>
  <cp:lastModifiedBy>Michail Perackis</cp:lastModifiedBy>
  <cp:revision>3</cp:revision>
  <dcterms:created xsi:type="dcterms:W3CDTF">2023-09-03T14:24:36Z</dcterms:created>
  <dcterms:modified xsi:type="dcterms:W3CDTF">2024-01-22T09:48:44Z</dcterms:modified>
</cp:coreProperties>
</file>